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70" r:id="rId3"/>
    <p:sldId id="258" r:id="rId4"/>
    <p:sldId id="260" r:id="rId5"/>
    <p:sldId id="264" r:id="rId6"/>
    <p:sldId id="268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6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work together</a:t>
          </a:r>
          <a:r>
            <a:rPr lang="en-US" dirty="0"/>
            <a:t>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b="1" dirty="0"/>
            <a:t>Carl Linnaeus </a:t>
          </a:r>
          <a:r>
            <a:rPr lang="en-US" dirty="0"/>
            <a:t>developed a system of </a:t>
          </a:r>
          <a:r>
            <a:rPr lang="en-US" b="1" dirty="0"/>
            <a:t>classification</a:t>
          </a:r>
          <a:r>
            <a:rPr lang="en-US" dirty="0"/>
            <a:t> of living organisms. 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But so did </a:t>
          </a:r>
          <a:r>
            <a:rPr lang="en-US" b="1" dirty="0"/>
            <a:t>many other scientific thinkers</a:t>
          </a:r>
          <a:r>
            <a:rPr lang="en-US" dirty="0"/>
            <a:t>, including </a:t>
          </a:r>
          <a:r>
            <a:rPr lang="en-US" b="1" dirty="0"/>
            <a:t>Li Shizhen </a:t>
          </a:r>
          <a:r>
            <a:rPr lang="en-US" dirty="0"/>
            <a:t>in China.</a:t>
          </a:r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</a:t>
          </a:r>
          <a:r>
            <a:rPr lang="en-US" sz="2200" b="1" kern="1200" dirty="0"/>
            <a:t>work together</a:t>
          </a:r>
          <a:r>
            <a:rPr lang="en-US" sz="2200" kern="1200" dirty="0"/>
            <a:t>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Carl Linnaeus </a:t>
          </a:r>
          <a:r>
            <a:rPr lang="en-US" sz="2200" kern="1200" dirty="0"/>
            <a:t>developed a system of </a:t>
          </a:r>
          <a:r>
            <a:rPr lang="en-US" sz="2200" b="1" kern="1200" dirty="0"/>
            <a:t>classification</a:t>
          </a:r>
          <a:r>
            <a:rPr lang="en-US" sz="2200" kern="1200" dirty="0"/>
            <a:t> of living organisms. 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But so did </a:t>
          </a:r>
          <a:r>
            <a:rPr lang="en-US" sz="2200" b="1" kern="1200" dirty="0"/>
            <a:t>many other scientific thinkers</a:t>
          </a:r>
          <a:r>
            <a:rPr lang="en-US" sz="2200" kern="1200" dirty="0"/>
            <a:t>, including </a:t>
          </a:r>
          <a:r>
            <a:rPr lang="en-US" sz="2200" b="1" kern="1200" dirty="0"/>
            <a:t>Li Shizhen </a:t>
          </a:r>
          <a:r>
            <a:rPr lang="en-US" sz="2200" kern="1200" dirty="0"/>
            <a:t>in China.</a:t>
          </a:r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Classification of Living Organisms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Biology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4.6.4 Classification of living organisms 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Biology: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72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Click on the image for the Wikipedia page.</a:t>
            </a:r>
          </a:p>
          <a:p>
            <a:endParaRPr lang="en-US" dirty="0"/>
          </a:p>
          <a:p>
            <a:r>
              <a:rPr lang="en-US" u="sng" dirty="0"/>
              <a:t>Optional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u="none" dirty="0"/>
              <a:t>You may wish to ask the class </a:t>
            </a:r>
            <a:r>
              <a:rPr lang="en-US" i="1" u="none" dirty="0"/>
              <a:t>why </a:t>
            </a:r>
            <a:r>
              <a:rPr lang="en-US" i="0" u="none" dirty="0"/>
              <a:t>scientists classify the living world.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i="0" u="none" dirty="0"/>
              <a:t>What are the uses of this? Is it useful?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0" u="none" dirty="0"/>
              <a:t>You might also wish to ask the class why Chinese and European systems of classification might have been different.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i="0" u="none" dirty="0"/>
              <a:t>Did they serve different uses? Did they reflect different values or cultures?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0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9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/>
              <a:t>Click the image of each scientist to be taken to the Wikipedia page to learn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hyperlink" Target="https://en.wikipedia.org/wiki/Li_Shizh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hyperlink" Target="https://en.wikipedia.org/wiki/Indian_natural_history" TargetMode="External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hyperlink" Target="https://en.wikipedia.org/wiki/Libellus_de_Medicinalibus_Indorum_Herbis" TargetMode="External"/><Relationship Id="rId5" Type="http://schemas.openxmlformats.org/officeDocument/2006/relationships/image" Target="../media/image13.png"/><Relationship Id="rId10" Type="http://schemas.openxmlformats.org/officeDocument/2006/relationships/image" Target="../media/image15.jpg"/><Relationship Id="rId4" Type="http://schemas.openxmlformats.org/officeDocument/2006/relationships/hyperlink" Target="https://en.wikipedia.org/wiki/Kaibara_Ekken" TargetMode="External"/><Relationship Id="rId9" Type="http://schemas.openxmlformats.org/officeDocument/2006/relationships/hyperlink" Target="https://en.wikipedia.org/wiki/Abu_Hanifa_Dinawar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Classification of Living Organisms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Biology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62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Linnaean system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139863AB-DEBA-0C28-1836-D9BD59D696F7}"/>
              </a:ext>
            </a:extLst>
          </p:cNvPr>
          <p:cNvSpPr/>
          <p:nvPr/>
        </p:nvSpPr>
        <p:spPr>
          <a:xfrm>
            <a:off x="514126" y="1861675"/>
            <a:ext cx="7170042" cy="4683499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2600" dirty="0"/>
              <a:t>The Swedish naturalist </a:t>
            </a:r>
            <a:r>
              <a:rPr lang="en-GB" sz="2600" b="1" dirty="0"/>
              <a:t>Carl Linnaeus (1707–78)  </a:t>
            </a:r>
            <a:r>
              <a:rPr lang="en-GB" sz="2600" dirty="0"/>
              <a:t>classified all living things into different groups.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These grouping were based on </a:t>
            </a:r>
            <a:r>
              <a:rPr lang="en-GB" sz="2600" b="1" dirty="0"/>
              <a:t>structure and characteristics</a:t>
            </a:r>
            <a:r>
              <a:rPr lang="en-GB" sz="2600" dirty="0"/>
              <a:t>.</a:t>
            </a:r>
          </a:p>
          <a:p>
            <a:pPr>
              <a:lnSpc>
                <a:spcPct val="110000"/>
              </a:lnSpc>
            </a:pPr>
            <a:endParaRPr lang="en-GB" sz="2600" dirty="0"/>
          </a:p>
          <a:p>
            <a:pPr>
              <a:lnSpc>
                <a:spcPct val="110000"/>
              </a:lnSpc>
            </a:pPr>
            <a:r>
              <a:rPr lang="en-GB" sz="2600" dirty="0"/>
              <a:t>The levels of classification were </a:t>
            </a:r>
            <a:r>
              <a:rPr lang="en-GB" sz="2600" b="1" dirty="0"/>
              <a:t>kingdom, phylum, class, order, family, genus and species.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5E19AA49-F0C6-75BA-5740-801DEA2AC39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20266" y="814849"/>
            <a:ext cx="2038558" cy="522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2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345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35321" y="1875243"/>
            <a:ext cx="6531223" cy="4496910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dirty="0"/>
              <a:t>Linnaeus was </a:t>
            </a:r>
            <a:r>
              <a:rPr lang="en-US" sz="2700" b="1" dirty="0"/>
              <a:t>not the first </a:t>
            </a:r>
            <a:r>
              <a:rPr lang="en-US" sz="2700" dirty="0"/>
              <a:t>to develop a way of classifying the natural world.</a:t>
            </a:r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b="1" dirty="0"/>
              <a:t>Li Shizhen</a:t>
            </a:r>
            <a:r>
              <a:rPr lang="en-US" sz="2700" dirty="0"/>
              <a:t>, a Chinese doctor, classified over 1,000 living organisms in his </a:t>
            </a:r>
            <a:r>
              <a:rPr lang="en-US" sz="2700" b="1" i="1" dirty="0"/>
              <a:t>Compendium of Materia Medica </a:t>
            </a:r>
            <a:r>
              <a:rPr lang="en-US" sz="2700" dirty="0"/>
              <a:t>(1596).</a:t>
            </a:r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dirty="0"/>
              <a:t>Li divided life into </a:t>
            </a:r>
            <a:r>
              <a:rPr lang="en-US" sz="2700" b="1" dirty="0"/>
              <a:t>16</a:t>
            </a:r>
            <a:r>
              <a:rPr lang="en-US" sz="2700" dirty="0"/>
              <a:t> </a:t>
            </a:r>
            <a:r>
              <a:rPr lang="en-US" sz="2700" b="1" dirty="0"/>
              <a:t>higher levels </a:t>
            </a:r>
            <a:r>
              <a:rPr lang="en-US" sz="2700" dirty="0"/>
              <a:t>(</a:t>
            </a:r>
            <a:r>
              <a:rPr lang="en-US" sz="2700" i="1" dirty="0"/>
              <a:t>gang</a:t>
            </a:r>
            <a:r>
              <a:rPr lang="en-US" sz="2700" dirty="0"/>
              <a:t>) and </a:t>
            </a:r>
            <a:r>
              <a:rPr lang="en-US" sz="2700" b="1" dirty="0"/>
              <a:t>60</a:t>
            </a:r>
            <a:r>
              <a:rPr lang="en-US" sz="2700" dirty="0"/>
              <a:t> </a:t>
            </a:r>
            <a:r>
              <a:rPr lang="en-US" sz="2700" b="1" dirty="0"/>
              <a:t>lower levels </a:t>
            </a:r>
            <a:r>
              <a:rPr lang="en-US" sz="2700" dirty="0"/>
              <a:t>(</a:t>
            </a:r>
            <a:r>
              <a:rPr lang="en-US" sz="2700" i="1" dirty="0"/>
              <a:t>mu</a:t>
            </a:r>
            <a:r>
              <a:rPr lang="en-US" sz="2700" dirty="0"/>
              <a:t>).</a:t>
            </a:r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endParaRPr lang="en-US" sz="27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435664" y="6372153"/>
            <a:ext cx="2489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Li Shizhen (1518–1593)</a:t>
            </a:r>
          </a:p>
        </p:txBody>
      </p:sp>
      <p:pic>
        <p:nvPicPr>
          <p:cNvPr id="4" name="Picture 3" descr="A person holding a flower&#10;&#10;Description automatically generated with low confidence">
            <a:hlinkClick r:id="rId4"/>
            <a:extLst>
              <a:ext uri="{FF2B5EF4-FFF2-40B4-BE49-F238E27FC236}">
                <a16:creationId xmlns:a16="http://schemas.microsoft.com/office/drawing/2014/main" id="{9B8E72C6-37FF-3C43-01B3-EC43ECF6D8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000" b="97926" l="20000" r="75500">
                        <a14:foregroundMark x1="25500" y1="64593" x2="26417" y2="75556"/>
                        <a14:foregroundMark x1="26417" y1="75556" x2="25250" y2="88296"/>
                        <a14:foregroundMark x1="25250" y1="88296" x2="27250" y2="76000"/>
                        <a14:foregroundMark x1="27250" y1="76000" x2="29000" y2="87111"/>
                        <a14:foregroundMark x1="29000" y1="87111" x2="33083" y2="77185"/>
                        <a14:foregroundMark x1="33083" y1="77185" x2="32667" y2="90222"/>
                        <a14:foregroundMark x1="32667" y1="90222" x2="36583" y2="80593"/>
                        <a14:foregroundMark x1="36583" y1="80593" x2="38000" y2="91407"/>
                        <a14:foregroundMark x1="38000" y1="91407" x2="44917" y2="76593"/>
                        <a14:foregroundMark x1="44917" y1="76593" x2="45167" y2="95259"/>
                        <a14:foregroundMark x1="45167" y1="95259" x2="50917" y2="71111"/>
                        <a14:foregroundMark x1="50917" y1="71111" x2="51750" y2="96741"/>
                        <a14:foregroundMark x1="51750" y1="96741" x2="54583" y2="83259"/>
                        <a14:foregroundMark x1="54583" y1="83259" x2="58917" y2="95111"/>
                        <a14:foregroundMark x1="58917" y1="95111" x2="65417" y2="89630"/>
                        <a14:foregroundMark x1="65417" y1="89630" x2="67000" y2="66667"/>
                        <a14:foregroundMark x1="67000" y1="66667" x2="65750" y2="53037"/>
                        <a14:foregroundMark x1="65750" y1="53037" x2="60083" y2="45926"/>
                        <a14:foregroundMark x1="60083" y1="45926" x2="53000" y2="44593"/>
                        <a14:foregroundMark x1="53000" y1="44593" x2="47500" y2="52148"/>
                        <a14:foregroundMark x1="47500" y1="52148" x2="49750" y2="9926"/>
                        <a14:foregroundMark x1="49750" y1="9926" x2="44667" y2="18074"/>
                        <a14:foregroundMark x1="44667" y1="18074" x2="42083" y2="48296"/>
                        <a14:foregroundMark x1="42083" y1="48296" x2="30667" y2="74815"/>
                        <a14:foregroundMark x1="27167" y1="77333" x2="24583" y2="64444"/>
                        <a14:foregroundMark x1="24583" y1="64444" x2="24500" y2="64593"/>
                        <a14:foregroundMark x1="27167" y1="73037" x2="24167" y2="88593"/>
                        <a14:foregroundMark x1="24167" y1="88593" x2="34167" y2="97185"/>
                        <a14:foregroundMark x1="34167" y1="97185" x2="65583" y2="97926"/>
                        <a14:foregroundMark x1="29500" y1="90222" x2="22417" y2="96889"/>
                        <a14:foregroundMark x1="22417" y1="96889" x2="20000" y2="97630"/>
                        <a14:foregroundMark x1="40583" y1="37481" x2="40583" y2="42519"/>
                        <a14:foregroundMark x1="50333" y1="5481" x2="46417" y2="4000"/>
                        <a14:foregroundMark x1="72167" y1="57926" x2="75500" y2="660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4141" t="-1306" r="20864" b="1306"/>
          <a:stretch/>
        </p:blipFill>
        <p:spPr>
          <a:xfrm>
            <a:off x="7543357" y="1343883"/>
            <a:ext cx="4274383" cy="43719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43E764-7B18-A305-8A48-C23FDEA4A159}"/>
              </a:ext>
            </a:extLst>
          </p:cNvPr>
          <p:cNvSpPr/>
          <p:nvPr/>
        </p:nvSpPr>
        <p:spPr>
          <a:xfrm>
            <a:off x="532272" y="6202876"/>
            <a:ext cx="1635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62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765246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else was classifying?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139863AB-DEBA-0C28-1836-D9BD59D696F7}"/>
              </a:ext>
            </a:extLst>
          </p:cNvPr>
          <p:cNvSpPr/>
          <p:nvPr/>
        </p:nvSpPr>
        <p:spPr>
          <a:xfrm>
            <a:off x="514126" y="1861675"/>
            <a:ext cx="6647869" cy="4683499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dirty="0"/>
              <a:t>Biologists around the world developed lots of </a:t>
            </a:r>
            <a:r>
              <a:rPr lang="en-US" sz="2700" b="1" dirty="0"/>
              <a:t>different systems of classification</a:t>
            </a:r>
            <a:r>
              <a:rPr lang="en-US" sz="2700" dirty="0"/>
              <a:t>.</a:t>
            </a:r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endParaRPr lang="en-US" sz="2700" b="1" dirty="0"/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dirty="0"/>
              <a:t>The Japanese doctor </a:t>
            </a:r>
            <a:r>
              <a:rPr lang="en-US" sz="2700" b="1" dirty="0"/>
              <a:t>Kaibara Ekiken adapted and expanded </a:t>
            </a:r>
            <a:r>
              <a:rPr lang="en-US" sz="2700" dirty="0"/>
              <a:t>Li Shizhen’s ideas in his</a:t>
            </a:r>
            <a:r>
              <a:rPr lang="en-US" sz="2700" i="1" dirty="0"/>
              <a:t> Japanese Materia Medica </a:t>
            </a:r>
            <a:r>
              <a:rPr lang="en-US" sz="2700" dirty="0"/>
              <a:t>(1709–15).</a:t>
            </a:r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buFont typeface="Arial" panose="020B0604020202020204" pitchFamily="34" charset="0"/>
            </a:pPr>
            <a:r>
              <a:rPr lang="en-US" sz="2700" dirty="0"/>
              <a:t>And the British evolutionary thinker </a:t>
            </a:r>
            <a:r>
              <a:rPr lang="en-US" sz="2700" b="1" dirty="0"/>
              <a:t>Charles Darwin </a:t>
            </a:r>
            <a:r>
              <a:rPr lang="en-US" sz="2700" dirty="0"/>
              <a:t>cited Li Shizhen in </a:t>
            </a:r>
            <a:r>
              <a:rPr lang="en-US" sz="2700" i="1" dirty="0"/>
              <a:t>On the Origin of Species </a:t>
            </a:r>
            <a:r>
              <a:rPr lang="en-US" sz="2700" dirty="0"/>
              <a:t>(1859).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3182E55A-A017-0851-BE3E-17BC32BB72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1228" y="976160"/>
            <a:ext cx="3452659" cy="524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542675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7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925" y="2800955"/>
            <a:ext cx="2382573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9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11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Martín de la Cruz </a:t>
            </a:r>
            <a:r>
              <a:rPr lang="en-US" dirty="0"/>
              <a:t>(Mexico)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6088770" y="5391807"/>
            <a:ext cx="2580720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Abu </a:t>
            </a:r>
            <a:r>
              <a:rPr lang="en-US" sz="2200" b="1" dirty="0" err="1"/>
              <a:t>Hanifa</a:t>
            </a:r>
            <a:r>
              <a:rPr lang="en-US" sz="2200" b="1" dirty="0"/>
              <a:t> </a:t>
            </a:r>
            <a:r>
              <a:rPr lang="en-US" sz="2200" b="1" dirty="0" err="1"/>
              <a:t>Dinawari</a:t>
            </a:r>
            <a:r>
              <a:rPr lang="en-US" sz="2200" b="1" dirty="0"/>
              <a:t>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(Iran and Iraq)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3412626" y="5391807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Kaibara Ekiken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9002113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Surapala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(India)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066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Many scientists around the world helped to develop new systems of classification. 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375330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08917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Classification of Living Organisms</a:t>
            </a:r>
          </a:p>
          <a:p>
            <a:endParaRPr lang="en-US" b="1" dirty="0"/>
          </a:p>
          <a:p>
            <a:r>
              <a:rPr lang="en-US" sz="1800" b="1" i="0" dirty="0"/>
              <a:t>AQA Biology Specification</a:t>
            </a:r>
          </a:p>
          <a:p>
            <a:endParaRPr lang="en-US" sz="1800" i="0" dirty="0"/>
          </a:p>
          <a:p>
            <a:r>
              <a:rPr lang="en-US" sz="1800" i="0" dirty="0"/>
              <a:t>WS1.1 Understand how scientific methods and theories develop over time</a:t>
            </a:r>
          </a:p>
          <a:p>
            <a:r>
              <a:rPr lang="en-US" sz="1800" i="0" dirty="0"/>
              <a:t>4.6.4 Classification of living organisms </a:t>
            </a:r>
          </a:p>
          <a:p>
            <a:endParaRPr lang="en-US" sz="1800" i="0" dirty="0"/>
          </a:p>
          <a:p>
            <a:r>
              <a:rPr lang="en-US" sz="1800" i="0" dirty="0"/>
              <a:t>GCSE Biology: Diversity in Science Teaching Pack</a:t>
            </a:r>
          </a:p>
          <a:p>
            <a:r>
              <a:rPr lang="en-US" sz="1800" i="0" dirty="0"/>
              <a:t>Developed by James Poskett (University of Warwick)</a:t>
            </a:r>
          </a:p>
          <a:p>
            <a:r>
              <a:rPr lang="en-US" sz="1800" i="0" dirty="0" err="1"/>
              <a:t>Licence</a:t>
            </a:r>
            <a:r>
              <a:rPr lang="en-US" sz="1800" i="0" dirty="0"/>
              <a:t>: https://</a:t>
            </a:r>
            <a:r>
              <a:rPr lang="en-US" sz="1800" i="0" dirty="0" err="1"/>
              <a:t>creativecommons.org</a:t>
            </a:r>
            <a:r>
              <a:rPr lang="en-US" sz="1800" i="0" dirty="0"/>
              <a:t>/licenses/by-</a:t>
            </a:r>
            <a:r>
              <a:rPr lang="en-US" sz="1800" i="0" dirty="0" err="1"/>
              <a:t>nc</a:t>
            </a:r>
            <a:r>
              <a:rPr lang="en-US" sz="1800" i="0" dirty="0"/>
              <a:t>-</a:t>
            </a:r>
            <a:r>
              <a:rPr lang="en-US" sz="1800" i="0" dirty="0" err="1"/>
              <a:t>sa</a:t>
            </a:r>
            <a:r>
              <a:rPr lang="en-US" sz="1800" i="0" dirty="0"/>
              <a:t>/3.0/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925</TotalTime>
  <Words>478</Words>
  <Application>Microsoft Macintosh PowerPoint</Application>
  <PresentationFormat>Widescreen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Classification of Living Organisms</vt:lpstr>
      <vt:lpstr>Linnaean system</vt:lpstr>
      <vt:lpstr>But don’t forget…</vt:lpstr>
      <vt:lpstr>Who else was classifying?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147</cp:revision>
  <dcterms:created xsi:type="dcterms:W3CDTF">2022-06-21T10:18:19Z</dcterms:created>
  <dcterms:modified xsi:type="dcterms:W3CDTF">2022-09-16T16:06:19Z</dcterms:modified>
</cp:coreProperties>
</file>